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7" r:id="rId4"/>
    <p:sldId id="261" r:id="rId5"/>
    <p:sldId id="284" r:id="rId6"/>
    <p:sldId id="293" r:id="rId7"/>
    <p:sldId id="278" r:id="rId8"/>
    <p:sldId id="263" r:id="rId9"/>
    <p:sldId id="292" r:id="rId10"/>
    <p:sldId id="265" r:id="rId11"/>
    <p:sldId id="267" r:id="rId12"/>
    <p:sldId id="285" r:id="rId13"/>
    <p:sldId id="287" r:id="rId14"/>
    <p:sldId id="288" r:id="rId15"/>
    <p:sldId id="289" r:id="rId16"/>
    <p:sldId id="286" r:id="rId17"/>
    <p:sldId id="294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49"/>
    <a:srgbClr val="E0E353"/>
    <a:srgbClr val="CC6600"/>
    <a:srgbClr val="FF9966"/>
    <a:srgbClr val="FF66FF"/>
    <a:srgbClr val="66FFFF"/>
    <a:srgbClr val="FF6699"/>
    <a:srgbClr val="CCFF66"/>
    <a:srgbClr val="25E34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38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областной бюджет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630,0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9.4228504122497708E-3"/>
                  <c:y val="-6.06571187868573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547,5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4.7114252061248524E-3"/>
                  <c:y val="-6.06571187868573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472,5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630</c:v>
                </c:pt>
                <c:pt idx="1">
                  <c:v>547.5</c:v>
                </c:pt>
                <c:pt idx="2">
                  <c:v>472.5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78,45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78,85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80,55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78.45</c:v>
                </c:pt>
                <c:pt idx="1">
                  <c:v>78.849999999999994</c:v>
                </c:pt>
                <c:pt idx="2">
                  <c:v>80.55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 из районного бюджета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1337,0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1374,0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1454,0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1337</c:v>
                </c:pt>
                <c:pt idx="1">
                  <c:v>1374</c:v>
                </c:pt>
                <c:pt idx="2">
                  <c:v>1454</c:v>
                </c:pt>
              </c:numCache>
            </c:numRef>
          </c:val>
        </c:ser>
        <c:shape val="box"/>
        <c:axId val="50657536"/>
        <c:axId val="50880512"/>
        <c:axId val="0"/>
      </c:bar3DChart>
      <c:catAx>
        <c:axId val="50657536"/>
        <c:scaling>
          <c:orientation val="minMax"/>
        </c:scaling>
        <c:axPos val="b"/>
        <c:numFmt formatCode="General" sourceLinked="1"/>
        <c:tickLblPos val="nextTo"/>
        <c:crossAx val="50880512"/>
        <c:crosses val="autoZero"/>
        <c:auto val="1"/>
        <c:lblAlgn val="ctr"/>
        <c:lblOffset val="100"/>
      </c:catAx>
      <c:valAx>
        <c:axId val="50880512"/>
        <c:scaling>
          <c:orientation val="minMax"/>
        </c:scaling>
        <c:axPos val="l"/>
        <c:majorGridlines/>
        <c:numFmt formatCode="General" sourceLinked="1"/>
        <c:tickLblPos val="nextTo"/>
        <c:crossAx val="50657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u="sng" dirty="0" smtClean="0"/>
              <a:t>2702,1</a:t>
            </a:r>
            <a:endParaRPr lang="en-US" u="sng" dirty="0"/>
          </a:p>
        </c:rich>
      </c:tx>
      <c:layout>
        <c:manualLayout>
          <c:xMode val="edge"/>
          <c:yMode val="edge"/>
          <c:x val="0.45429233093297799"/>
          <c:y val="1.4414313526830638E-2"/>
        </c:manualLayout>
      </c:layout>
    </c:title>
    <c:plotArea>
      <c:layout>
        <c:manualLayout>
          <c:layoutTarget val="inner"/>
          <c:xMode val="edge"/>
          <c:yMode val="edge"/>
          <c:x val="2.4787372694903449E-2"/>
          <c:y val="2.948465348028605E-2"/>
          <c:w val="0.61760067505799976"/>
          <c:h val="0.97051534651971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2702,1</c:v>
                </c:pt>
              </c:strCache>
            </c:strRef>
          </c:tx>
          <c:explosion val="25"/>
          <c:dPt>
            <c:idx val="2"/>
            <c:explosion val="26"/>
          </c:dPt>
          <c:dPt>
            <c:idx val="3"/>
            <c:spPr>
              <a:solidFill>
                <a:srgbClr val="FF6699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10,0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 - коммунальное хозяйство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Физкультура и спорт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1581.1</c:v>
                </c:pt>
                <c:pt idx="1">
                  <c:v>78.3</c:v>
                </c:pt>
                <c:pt idx="2">
                  <c:v>18</c:v>
                </c:pt>
                <c:pt idx="3">
                  <c:v>632.70000000000005</c:v>
                </c:pt>
                <c:pt idx="4">
                  <c:v>256</c:v>
                </c:pt>
                <c:pt idx="5">
                  <c:v>20</c:v>
                </c:pt>
                <c:pt idx="6">
                  <c:v>116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60697624811683"/>
          <c:y val="2.8902301627188341E-2"/>
          <c:w val="0.311970173339645"/>
          <c:h val="0.90112150495719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46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1475.6</c:v>
                </c:pt>
                <c:pt idx="1">
                  <c:v>1456.2</c:v>
                </c:pt>
                <c:pt idx="2">
                  <c:v>1581.1</c:v>
                </c:pt>
                <c:pt idx="3">
                  <c:v>1581.1</c:v>
                </c:pt>
                <c:pt idx="4">
                  <c:v>1581.1</c:v>
                </c:pt>
              </c:numCache>
            </c:numRef>
          </c:val>
        </c:ser>
        <c:dropLines/>
        <c:marker val="1"/>
        <c:axId val="77987200"/>
        <c:axId val="84178048"/>
      </c:lineChart>
      <c:catAx>
        <c:axId val="77987200"/>
        <c:scaling>
          <c:orientation val="minMax"/>
        </c:scaling>
        <c:axPos val="b"/>
        <c:majorTickMark val="none"/>
        <c:tickLblPos val="nextTo"/>
        <c:crossAx val="84178048"/>
        <c:crosses val="autoZero"/>
        <c:auto val="1"/>
        <c:lblAlgn val="ctr"/>
        <c:lblOffset val="100"/>
      </c:catAx>
      <c:valAx>
        <c:axId val="84178048"/>
        <c:scaling>
          <c:orientation val="minMax"/>
        </c:scaling>
        <c:axPos val="l"/>
        <c:majorGridlines/>
        <c:numFmt formatCode="General" sourceLinked="1"/>
        <c:tickLblPos val="nextTo"/>
        <c:crossAx val="77987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72.8</c:v>
                </c:pt>
                <c:pt idx="1">
                  <c:v>75</c:v>
                </c:pt>
                <c:pt idx="2">
                  <c:v>78.3</c:v>
                </c:pt>
                <c:pt idx="3">
                  <c:v>78.7</c:v>
                </c:pt>
                <c:pt idx="4">
                  <c:v>80.400000000000006</c:v>
                </c:pt>
              </c:numCache>
            </c:numRef>
          </c:val>
        </c:ser>
        <c:dropLines/>
        <c:marker val="1"/>
        <c:axId val="87041920"/>
        <c:axId val="87043456"/>
      </c:lineChart>
      <c:catAx>
        <c:axId val="87041920"/>
        <c:scaling>
          <c:orientation val="minMax"/>
        </c:scaling>
        <c:axPos val="b"/>
        <c:majorTickMark val="none"/>
        <c:tickLblPos val="nextTo"/>
        <c:crossAx val="87043456"/>
        <c:crosses val="autoZero"/>
        <c:auto val="1"/>
        <c:lblAlgn val="ctr"/>
        <c:lblOffset val="100"/>
      </c:catAx>
      <c:valAx>
        <c:axId val="87043456"/>
        <c:scaling>
          <c:orientation val="minMax"/>
        </c:scaling>
        <c:axPos val="l"/>
        <c:majorGridlines/>
        <c:numFmt formatCode="General" sourceLinked="1"/>
        <c:tickLblPos val="nextTo"/>
        <c:crossAx val="87041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217.3</c:v>
                </c:pt>
                <c:pt idx="1">
                  <c:v>254.8</c:v>
                </c:pt>
                <c:pt idx="2">
                  <c:v>256</c:v>
                </c:pt>
                <c:pt idx="3">
                  <c:v>256.3</c:v>
                </c:pt>
                <c:pt idx="4">
                  <c:v>256.10000000000002</c:v>
                </c:pt>
              </c:numCache>
            </c:numRef>
          </c:val>
        </c:ser>
        <c:dropLines/>
        <c:marker val="1"/>
        <c:axId val="84790656"/>
        <c:axId val="87106688"/>
      </c:lineChart>
      <c:catAx>
        <c:axId val="84790656"/>
        <c:scaling>
          <c:orientation val="minMax"/>
        </c:scaling>
        <c:axPos val="b"/>
        <c:majorTickMark val="none"/>
        <c:tickLblPos val="nextTo"/>
        <c:crossAx val="87106688"/>
        <c:crosses val="autoZero"/>
        <c:auto val="1"/>
        <c:lblAlgn val="ctr"/>
        <c:lblOffset val="100"/>
      </c:catAx>
      <c:valAx>
        <c:axId val="87106688"/>
        <c:scaling>
          <c:orientation val="minMax"/>
        </c:scaling>
        <c:axPos val="l"/>
        <c:majorGridlines/>
        <c:numFmt formatCode="General" sourceLinked="1"/>
        <c:tickLblPos val="nextTo"/>
        <c:crossAx val="84790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224.9</c:v>
                </c:pt>
                <c:pt idx="2">
                  <c:v>18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90412928"/>
        <c:axId val="90414464"/>
        <c:axId val="0"/>
      </c:bar3DChart>
      <c:catAx>
        <c:axId val="90412928"/>
        <c:scaling>
          <c:orientation val="minMax"/>
        </c:scaling>
        <c:axPos val="b"/>
        <c:tickLblPos val="nextTo"/>
        <c:crossAx val="90414464"/>
        <c:crosses val="autoZero"/>
        <c:auto val="1"/>
        <c:lblAlgn val="ctr"/>
        <c:lblOffset val="100"/>
      </c:catAx>
      <c:valAx>
        <c:axId val="90414464"/>
        <c:scaling>
          <c:orientation val="minMax"/>
        </c:scaling>
        <c:axPos val="l"/>
        <c:majorGridlines/>
        <c:numFmt formatCode="General" sourceLinked="1"/>
        <c:tickLblPos val="nextTo"/>
        <c:crossAx val="9041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0109403336562"/>
          <c:y val="0.23311102703364348"/>
          <c:w val="0.27358216065906693"/>
          <c:h val="0.397500912090384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CCFF66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факт,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5.5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25E349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факт,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148</c:v>
                </c:pt>
                <c:pt idx="1">
                  <c:v>117.9</c:v>
                </c:pt>
                <c:pt idx="2">
                  <c:v>70</c:v>
                </c:pt>
                <c:pt idx="3">
                  <c:v>70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3.0131615847047211E-3"/>
                  <c:y val="-4.029601425945131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6592476459773981E-2"/>
                </c:manualLayout>
              </c:layout>
              <c:showVal val="1"/>
            </c:dLbl>
            <c:dLbl>
              <c:idx val="2"/>
              <c:layout>
                <c:manualLayout>
                  <c:x val="-6.0263231694094414E-3"/>
                  <c:y val="-1.6592476459773981E-2"/>
                </c:manualLayout>
              </c:layout>
              <c:showVal val="1"/>
            </c:dLbl>
            <c:dLbl>
              <c:idx val="3"/>
              <c:layout>
                <c:manualLayout>
                  <c:x val="-3.0131615847047211E-3"/>
                  <c:y val="-1.659247645977398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факт,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472.9</c:v>
                </c:pt>
                <c:pt idx="1">
                  <c:v>1618.2</c:v>
                </c:pt>
                <c:pt idx="2">
                  <c:v>562.70000000000005</c:v>
                </c:pt>
                <c:pt idx="3">
                  <c:v>484.4</c:v>
                </c:pt>
                <c:pt idx="4">
                  <c:v>490.2</c:v>
                </c:pt>
              </c:numCache>
            </c:numRef>
          </c:val>
        </c:ser>
        <c:overlap val="100"/>
        <c:axId val="90568960"/>
        <c:axId val="92237824"/>
      </c:barChart>
      <c:catAx>
        <c:axId val="90568960"/>
        <c:scaling>
          <c:orientation val="minMax"/>
        </c:scaling>
        <c:axPos val="b"/>
        <c:tickLblPos val="nextTo"/>
        <c:crossAx val="92237824"/>
        <c:crosses val="autoZero"/>
        <c:auto val="1"/>
        <c:lblAlgn val="ctr"/>
        <c:lblOffset val="100"/>
      </c:catAx>
      <c:valAx>
        <c:axId val="92237824"/>
        <c:scaling>
          <c:orientation val="minMax"/>
        </c:scaling>
        <c:axPos val="l"/>
        <c:majorGridlines/>
        <c:numFmt formatCode="0%" sourceLinked="1"/>
        <c:tickLblPos val="nextTo"/>
        <c:crossAx val="9056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83997597062955"/>
          <c:y val="0.10676204074395575"/>
          <c:w val="0.26312053927525775"/>
          <c:h val="0.7722536091902535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4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18.600000000000001</c:v>
                </c:pt>
                <c:pt idx="1">
                  <c:v>48.8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ropLines/>
        <c:marker val="1"/>
        <c:axId val="93221248"/>
        <c:axId val="93222784"/>
      </c:lineChart>
      <c:catAx>
        <c:axId val="93221248"/>
        <c:scaling>
          <c:orientation val="minMax"/>
        </c:scaling>
        <c:axPos val="b"/>
        <c:majorTickMark val="none"/>
        <c:tickLblPos val="nextTo"/>
        <c:crossAx val="93222784"/>
        <c:crosses val="autoZero"/>
        <c:auto val="1"/>
        <c:lblAlgn val="ctr"/>
        <c:lblOffset val="100"/>
      </c:catAx>
      <c:valAx>
        <c:axId val="93222784"/>
        <c:scaling>
          <c:orientation val="minMax"/>
        </c:scaling>
        <c:axPos val="l"/>
        <c:majorGridlines/>
        <c:numFmt formatCode="General" sourceLinked="1"/>
        <c:tickLblPos val="nextTo"/>
        <c:crossAx val="93221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32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600.5</c:v>
                </c:pt>
                <c:pt idx="1">
                  <c:v>436.9</c:v>
                </c:pt>
                <c:pt idx="2">
                  <c:v>116</c:v>
                </c:pt>
                <c:pt idx="3">
                  <c:v>116</c:v>
                </c:pt>
                <c:pt idx="4">
                  <c:v>116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ropLines/>
        <c:marker val="1"/>
        <c:axId val="90487040"/>
        <c:axId val="93323264"/>
      </c:lineChart>
      <c:catAx>
        <c:axId val="90487040"/>
        <c:scaling>
          <c:orientation val="minMax"/>
        </c:scaling>
        <c:axPos val="b"/>
        <c:majorTickMark val="none"/>
        <c:tickLblPos val="nextTo"/>
        <c:crossAx val="93323264"/>
        <c:crosses val="autoZero"/>
        <c:auto val="1"/>
        <c:lblAlgn val="ctr"/>
        <c:lblOffset val="100"/>
      </c:catAx>
      <c:valAx>
        <c:axId val="93323264"/>
        <c:scaling>
          <c:orientation val="minMax"/>
        </c:scaling>
        <c:axPos val="l"/>
        <c:majorGridlines/>
        <c:numFmt formatCode="General" sourceLinked="1"/>
        <c:tickLblPos val="nextTo"/>
        <c:crossAx val="90487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11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Совета депутатов  Шараповского сельского поселения Западнодвинского района Тверской области «О  бюджете Шараповского сельского поселения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Западнодвинского район Тверской области  на </a:t>
            </a:r>
            <a:r>
              <a:rPr lang="ru-RU" sz="1800" b="1" dirty="0" smtClean="0">
                <a:solidFill>
                  <a:schemeClr val="tx1"/>
                </a:solidFill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</a:rPr>
              <a:t>год                                                 и на плановый период </a:t>
            </a:r>
            <a:r>
              <a:rPr lang="ru-RU" sz="1800" b="1" dirty="0" smtClean="0">
                <a:solidFill>
                  <a:schemeClr val="tx1"/>
                </a:solidFill>
              </a:rPr>
              <a:t>2021 </a:t>
            </a:r>
            <a:r>
              <a:rPr lang="ru-RU" sz="1800" b="1" dirty="0" smtClean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2022 </a:t>
            </a:r>
            <a:r>
              <a:rPr lang="ru-RU" sz="1800" b="1" dirty="0" smtClean="0">
                <a:solidFill>
                  <a:schemeClr val="tx1"/>
                </a:solidFill>
              </a:rPr>
              <a:t>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Шараповское сельское поселение </a:t>
            </a:r>
            <a:br>
              <a:rPr lang="ru-RU" sz="2400" b="1" dirty="0" smtClean="0"/>
            </a:br>
            <a:r>
              <a:rPr lang="ru-RU" sz="2400" b="1" dirty="0" smtClean="0"/>
              <a:t>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расходов Шараповского сельского поселения Западнодвинского района Тверской области по разделам на </a:t>
            </a:r>
            <a:r>
              <a:rPr lang="ru-RU" sz="2000" b="1" dirty="0" smtClean="0"/>
              <a:t>2020 </a:t>
            </a:r>
            <a:r>
              <a:rPr lang="ru-RU" sz="2000" b="1" dirty="0" smtClean="0"/>
              <a:t>год (тыс.руб.)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02" y="1357274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ШАРАПОВСКОГО СЕЛЬСКОГО ПОСЕЛЕНИЯ ЗАПАДНОДВИНСКОГОРАЙОНА ТВЕРСКОЙ </a:t>
            </a:r>
            <a:r>
              <a:rPr lang="ru-RU" altLang="ru-RU" sz="1600" b="1" dirty="0">
                <a:solidFill>
                  <a:schemeClr val="tx1"/>
                </a:solidFill>
              </a:rPr>
              <a:t>ОБЛАСТИ НА РЕАЛИЗАЦИЮ МУНИЦИПАЛЬНЫХ ПРОГРАММ (ТЫС.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1" y="1412760"/>
          <a:ext cx="8678890" cy="4354055"/>
        </p:xfrm>
        <a:graphic>
          <a:graphicData uri="http://schemas.openxmlformats.org/drawingml/2006/table">
            <a:tbl>
              <a:tblPr/>
              <a:tblGrid>
                <a:gridCol w="4521366"/>
                <a:gridCol w="1386364"/>
                <a:gridCol w="1384796"/>
                <a:gridCol w="1386364"/>
              </a:tblGrid>
              <a:tr h="374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905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жилищно-коммунального хозяйства в Шараповском сельском поселении 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20118-2023 годы.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2050,5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-411,6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38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эффективности муниципального управления в Шараповском сельском поселении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2018-2023 годы</a:t>
                      </a:r>
                    </a:p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1765,2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программные расходы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Общегосударственные вопросы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оборона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Национальная безопасность и правоохранительная деятельность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экономика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Жилищно-коммунальное(тыс.руб.)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Физическая культура и спорт (тыс. 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Межбюджетные трансферты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бюджета поселения на </a:t>
            </a:r>
            <a:r>
              <a:rPr lang="ru-RU" sz="2400" b="1" dirty="0" smtClean="0"/>
              <a:t>2020 </a:t>
            </a:r>
            <a:r>
              <a:rPr lang="ru-RU" sz="2400" b="1" dirty="0" smtClean="0"/>
              <a:t>год и на плановый период </a:t>
            </a:r>
            <a:r>
              <a:rPr lang="ru-RU" sz="2400" b="1" dirty="0" smtClean="0"/>
              <a:t>2021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2022 </a:t>
            </a:r>
            <a:r>
              <a:rPr lang="ru-RU" sz="2400" b="1" dirty="0" smtClean="0"/>
              <a:t>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286780" cy="50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692"/>
                <a:gridCol w="1244489"/>
                <a:gridCol w="1317695"/>
                <a:gridCol w="1390900"/>
                <a:gridCol w="1390900"/>
                <a:gridCol w="1259104"/>
              </a:tblGrid>
              <a:tr h="6984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ожидаемое            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8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8490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2702,15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2650,85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2652,45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9718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654,5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656,7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8490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2369,5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2045,45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2000,35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8490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3036,0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4401,3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2702,15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2650,85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2652,45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8490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Налоговые и неналоговые  доходы Шараповского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593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 </a:t>
                      </a:r>
                      <a:r>
                        <a:rPr lang="ru-RU" sz="1200" baseline="0" dirty="0" smtClean="0"/>
                        <a:t>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656,7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645,4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1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Акцизы на автомобильный и прямогонный бензин, дизельное топливо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76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Единый сельскохозяйственный налог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541,0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90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 за совершение нотариальных действий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27,8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774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от оказания платных услуг (работ)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продажи материальных и нематериальных активов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Безвозмездные поступления Шараповского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4325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2020г</a:t>
                      </a:r>
                      <a:r>
                        <a:rPr lang="ru-RU" sz="1200" baseline="0" dirty="0" smtClean="0"/>
                        <a:t>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Безвозмездные поступления 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2045,45</a:t>
                      </a:r>
                      <a:endParaRPr lang="ru-RU" sz="1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2000,35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2007,05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6540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Дотации бюджетам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сельских поселений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 выравнивание уровня бюджетной обеспеченности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630,0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547,5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472,5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23,5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где отсутствуют военные комиссариаты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78,3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6728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Прочие субвенции  бюджетам сельских поселений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межбюджетные трансферты, передаваемые поселению из районного бюджета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1337,0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1374,0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68,7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1454,0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72,4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Шараповского сельского поселения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района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b="1" dirty="0" smtClean="0"/>
              <a:t>Расходы   бюджета  Шараповского сельского поселения   Западнодвинского  района Тверской области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2015 года Шараповского сельское поселение Западнодвинского района Тверской области перешел  к формированию и исполнению местного бюджета на основе муниципальных программ.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сформирован на основе 2-х проектов постановлений администрации Шараповского сельского поселения Западнодвинского района, объем бюджетных ассигнований, на финансовое обеспечение реализации которых изменяется в очередном финансовом году и плановом периоде.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«программных» расходов в бюджете Шараповского сельского поселения Западнодвинского района Тверской области составляет более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99,9%.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300038" y="1528762"/>
          <a:ext cx="8843962" cy="4829195"/>
        </p:xfrm>
        <a:graphic>
          <a:graphicData uri="http://schemas.openxmlformats.org/presentationml/2006/ole">
            <p:oleObj spid="_x0000_s2050" name="Worksheet" r:id="rId3" imgW="8858385" imgH="4762590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10778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Шараповского сельского поселения Западнодвинского района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2018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годы(тыс.руб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637</Words>
  <Application>Microsoft Office PowerPoint</Application>
  <PresentationFormat>Экран (4:3)</PresentationFormat>
  <Paragraphs>248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Лист Microsoft Office Excel 97-2003</vt:lpstr>
      <vt:lpstr>Шараповское сельское поселение  Западнодвинского района Тверской области</vt:lpstr>
      <vt:lpstr>Основные характеристики бюджета поселения на 2020 год и на плановый период 2021 и 2022 годов (тыс.руб.)</vt:lpstr>
      <vt:lpstr>Слайд 3</vt:lpstr>
      <vt:lpstr>Налоговые и неналоговые  доходы Шараповского сельского поселения Западнодвинского района  Тверской области</vt:lpstr>
      <vt:lpstr>Безвозмездные поступления Шараповского сельского поселения Западнодвинского района  Тверской области</vt:lpstr>
      <vt:lpstr> Структура безвозмездных поступлений Шараповского сельского поселения Западнодвинского района Тверской области (тыс.руб.) </vt:lpstr>
      <vt:lpstr>Слайд 7</vt:lpstr>
      <vt:lpstr> Расходы   бюджета  Шараповского сельского поселения   Западнодвинского  района Тверской области </vt:lpstr>
      <vt:lpstr>Слайд 9</vt:lpstr>
      <vt:lpstr>Структура расходов Шараповского сельского поселения Западнодвинского района Тверской области по разделам на 2020 год (тыс.руб.)</vt:lpstr>
      <vt:lpstr>Слайд 11</vt:lpstr>
      <vt:lpstr>Общегосударственные вопросы (тыс.руб.)</vt:lpstr>
      <vt:lpstr>Национальная оборона (тыс.руб.)</vt:lpstr>
      <vt:lpstr>Национальная безопасность и правоохранительная деятельность (тыс.руб.)</vt:lpstr>
      <vt:lpstr>Национальная экономика (тыс.руб.)</vt:lpstr>
      <vt:lpstr>Жилищно-коммунальное(тыс.руб.)</vt:lpstr>
      <vt:lpstr>Физическая культура и спорт (тыс. руб.)</vt:lpstr>
      <vt:lpstr>Межбюджетные трансферты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147</cp:revision>
  <dcterms:created xsi:type="dcterms:W3CDTF">2016-11-21T09:56:20Z</dcterms:created>
  <dcterms:modified xsi:type="dcterms:W3CDTF">2019-11-22T12:18:04Z</dcterms:modified>
</cp:coreProperties>
</file>